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879" r:id="rId3"/>
    <p:sldId id="880" r:id="rId4"/>
    <p:sldId id="881" r:id="rId5"/>
    <p:sldId id="883" r:id="rId6"/>
    <p:sldId id="885" r:id="rId7"/>
    <p:sldId id="888" r:id="rId8"/>
    <p:sldId id="892" r:id="rId9"/>
    <p:sldId id="893" r:id="rId10"/>
  </p:sldIdLst>
  <p:sldSz cx="9144000" cy="6858000" type="screen4x3"/>
  <p:notesSz cx="6858000" cy="9144000"/>
  <p:defaultTextStyle>
    <a:defPPr>
      <a:defRPr lang="en-US"/>
    </a:defPPr>
    <a:lvl1pPr marL="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1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8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803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BD6F1-90EC-4CE2-A709-5B4D4DEECE48}" type="datetimeFigureOut">
              <a:rPr lang="en-US" smtClean="0"/>
              <a:pPr/>
              <a:t>8/25/2021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A372C-3B93-4AD5-B5D7-32918122DC8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2"/>
            <a:ext cx="7772400" cy="147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9B90-20EC-4EF0-9DD9-9D6A67315517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5213-E64D-4592-8896-00B909BD55B2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6"/>
            <a:ext cx="2057400" cy="58515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46"/>
            <a:ext cx="6019800" cy="58515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F674-FB4A-447F-AE1A-66FF9AE64620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4B69-CE02-4373-8190-6F3BDECF358A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9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7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0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1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B52B-4491-4795-873E-5758975D9375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5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5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206F-9496-4D78-975B-4A0835D93108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9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47" indent="0">
              <a:buNone/>
              <a:defRPr sz="2000" b="1"/>
            </a:lvl2pPr>
            <a:lvl3pPr marL="914294" indent="0">
              <a:buNone/>
              <a:defRPr sz="1800" b="1"/>
            </a:lvl3pPr>
            <a:lvl4pPr marL="1371441" indent="0">
              <a:buNone/>
              <a:defRPr sz="1700" b="1"/>
            </a:lvl4pPr>
            <a:lvl5pPr marL="1828590" indent="0">
              <a:buNone/>
              <a:defRPr sz="1700" b="1"/>
            </a:lvl5pPr>
            <a:lvl6pPr marL="2285737" indent="0">
              <a:buNone/>
              <a:defRPr sz="1700" b="1"/>
            </a:lvl6pPr>
            <a:lvl7pPr marL="2742884" indent="0">
              <a:buNone/>
              <a:defRPr sz="1700" b="1"/>
            </a:lvl7pPr>
            <a:lvl8pPr marL="3200031" indent="0">
              <a:buNone/>
              <a:defRPr sz="1700" b="1"/>
            </a:lvl8pPr>
            <a:lvl9pPr marL="3657178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2"/>
            <a:ext cx="4040189" cy="3951285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47" indent="0">
              <a:buNone/>
              <a:defRPr sz="2000" b="1"/>
            </a:lvl2pPr>
            <a:lvl3pPr marL="914294" indent="0">
              <a:buNone/>
              <a:defRPr sz="1800" b="1"/>
            </a:lvl3pPr>
            <a:lvl4pPr marL="1371441" indent="0">
              <a:buNone/>
              <a:defRPr sz="1700" b="1"/>
            </a:lvl4pPr>
            <a:lvl5pPr marL="1828590" indent="0">
              <a:buNone/>
              <a:defRPr sz="1700" b="1"/>
            </a:lvl5pPr>
            <a:lvl6pPr marL="2285737" indent="0">
              <a:buNone/>
              <a:defRPr sz="1700" b="1"/>
            </a:lvl6pPr>
            <a:lvl7pPr marL="2742884" indent="0">
              <a:buNone/>
              <a:defRPr sz="1700" b="1"/>
            </a:lvl7pPr>
            <a:lvl8pPr marL="3200031" indent="0">
              <a:buNone/>
              <a:defRPr sz="1700" b="1"/>
            </a:lvl8pPr>
            <a:lvl9pPr marL="3657178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82"/>
            <a:ext cx="4041775" cy="3951285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6195-E959-4C65-8366-78DB50F1C23C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C859-6AC6-4767-9E58-729530844AC3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69A8-E86B-4170-A41B-D2B7BBEA0BAA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2" cy="4691062"/>
          </a:xfrm>
        </p:spPr>
        <p:txBody>
          <a:bodyPr/>
          <a:lstStyle>
            <a:lvl1pPr marL="0" indent="0">
              <a:buNone/>
              <a:defRPr sz="1500"/>
            </a:lvl1pPr>
            <a:lvl2pPr marL="457147" indent="0">
              <a:buNone/>
              <a:defRPr sz="1300"/>
            </a:lvl2pPr>
            <a:lvl3pPr marL="914294" indent="0">
              <a:buNone/>
              <a:defRPr sz="1100"/>
            </a:lvl3pPr>
            <a:lvl4pPr marL="1371441" indent="0">
              <a:buNone/>
              <a:defRPr sz="900"/>
            </a:lvl4pPr>
            <a:lvl5pPr marL="1828590" indent="0">
              <a:buNone/>
              <a:defRPr sz="900"/>
            </a:lvl5pPr>
            <a:lvl6pPr marL="2285737" indent="0">
              <a:buNone/>
              <a:defRPr sz="900"/>
            </a:lvl6pPr>
            <a:lvl7pPr marL="2742884" indent="0">
              <a:buNone/>
              <a:defRPr sz="900"/>
            </a:lvl7pPr>
            <a:lvl8pPr marL="3200031" indent="0">
              <a:buNone/>
              <a:defRPr sz="900"/>
            </a:lvl8pPr>
            <a:lvl9pPr marL="365717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6345-A431-4928-86F3-6D2DB8681E59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3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147" indent="0">
              <a:buNone/>
              <a:defRPr sz="2700"/>
            </a:lvl2pPr>
            <a:lvl3pPr marL="914294" indent="0">
              <a:buNone/>
              <a:defRPr sz="2500"/>
            </a:lvl3pPr>
            <a:lvl4pPr marL="1371441" indent="0">
              <a:buNone/>
              <a:defRPr sz="2000"/>
            </a:lvl4pPr>
            <a:lvl5pPr marL="1828590" indent="0">
              <a:buNone/>
              <a:defRPr sz="2000"/>
            </a:lvl5pPr>
            <a:lvl6pPr marL="2285737" indent="0">
              <a:buNone/>
              <a:defRPr sz="2000"/>
            </a:lvl6pPr>
            <a:lvl7pPr marL="2742884" indent="0">
              <a:buNone/>
              <a:defRPr sz="2000"/>
            </a:lvl7pPr>
            <a:lvl8pPr marL="3200031" indent="0">
              <a:buNone/>
              <a:defRPr sz="2000"/>
            </a:lvl8pPr>
            <a:lvl9pPr marL="3657178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41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57147" indent="0">
              <a:buNone/>
              <a:defRPr sz="1300"/>
            </a:lvl2pPr>
            <a:lvl3pPr marL="914294" indent="0">
              <a:buNone/>
              <a:defRPr sz="1100"/>
            </a:lvl3pPr>
            <a:lvl4pPr marL="1371441" indent="0">
              <a:buNone/>
              <a:defRPr sz="900"/>
            </a:lvl4pPr>
            <a:lvl5pPr marL="1828590" indent="0">
              <a:buNone/>
              <a:defRPr sz="900"/>
            </a:lvl5pPr>
            <a:lvl6pPr marL="2285737" indent="0">
              <a:buNone/>
              <a:defRPr sz="900"/>
            </a:lvl6pPr>
            <a:lvl7pPr marL="2742884" indent="0">
              <a:buNone/>
              <a:defRPr sz="900"/>
            </a:lvl7pPr>
            <a:lvl8pPr marL="3200031" indent="0">
              <a:buNone/>
              <a:defRPr sz="900"/>
            </a:lvl8pPr>
            <a:lvl9pPr marL="365717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FABA-EF42-4882-9BC3-901087320AC5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5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5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9"/>
            <a:ext cx="2133600" cy="36512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D9F9B-5DEA-409A-B97C-6DA2074ABC6C}" type="datetime1">
              <a:rPr lang="en-US" smtClean="0"/>
              <a:pPr/>
              <a:t>8/25/2021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9"/>
            <a:ext cx="2895600" cy="36512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9"/>
            <a:ext cx="2133600" cy="36512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E1F9-D8E1-4D96-9AD2-D67A7DFB510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9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4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5" indent="-285717" algn="l" defTabSz="914294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8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6" indent="-228574" algn="l" defTabSz="91429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3" indent="-228574" algn="l" defTabSz="91429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0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7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5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2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4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1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7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4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1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8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4500571"/>
            <a:ext cx="8591882" cy="1623207"/>
          </a:xfrm>
          <a:prstGeom prst="rect">
            <a:avLst/>
          </a:prstGeom>
        </p:spPr>
        <p:txBody>
          <a:bodyPr vert="horz" lIns="91429" tIns="45715" rIns="91429" bIns="45715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IN" sz="2000" b="1" dirty="0">
                <a:latin typeface="Calibri Light" pitchFamily="34" charset="0"/>
              </a:rPr>
              <a:t>Name of the promoter/ founder	: </a:t>
            </a:r>
          </a:p>
          <a:p>
            <a:pPr>
              <a:spcBef>
                <a:spcPct val="20000"/>
              </a:spcBef>
              <a:defRPr/>
            </a:pPr>
            <a:r>
              <a:rPr lang="en-IN" sz="2000" b="1" dirty="0">
                <a:latin typeface="Calibri Light" pitchFamily="34" charset="0"/>
              </a:rPr>
              <a:t>Email				:</a:t>
            </a:r>
          </a:p>
          <a:p>
            <a:pPr>
              <a:spcBef>
                <a:spcPct val="20000"/>
              </a:spcBef>
              <a:defRPr/>
            </a:pPr>
            <a:r>
              <a:rPr lang="en-IN" sz="2000" b="1" dirty="0">
                <a:latin typeface="Calibri Light" pitchFamily="34" charset="0"/>
              </a:rPr>
              <a:t>Mobile				:</a:t>
            </a:r>
          </a:p>
          <a:p>
            <a:pPr>
              <a:spcBef>
                <a:spcPct val="20000"/>
              </a:spcBef>
              <a:defRPr/>
            </a:pPr>
            <a:r>
              <a:rPr lang="en-US" sz="2000" b="1" dirty="0">
                <a:latin typeface="Calibri Light" pitchFamily="34" charset="0"/>
              </a:rPr>
              <a:t>Last updated date			:</a:t>
            </a:r>
            <a:endParaRPr lang="en-IN" sz="2000" b="1" dirty="0">
              <a:latin typeface="Calibri Light" pitchFamily="34" charset="0"/>
            </a:endParaRPr>
          </a:p>
          <a:p>
            <a:pPr lvl="1" algn="ctr">
              <a:spcBef>
                <a:spcPct val="20000"/>
              </a:spcBef>
              <a:defRPr/>
            </a:pPr>
            <a:endParaRPr lang="en-IN" sz="20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en-IN" sz="2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en-IN" sz="2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en-IN" sz="24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2110080"/>
            <a:ext cx="6082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Project Title and/or Start-up Company’s Name</a:t>
            </a:r>
          </a:p>
          <a:p>
            <a:pPr algn="ctr"/>
            <a:r>
              <a:rPr lang="en-US" sz="2400" dirty="0"/>
              <a:t>(Website, if available)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339235"/>
            <a:ext cx="19395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Startup LOGO</a:t>
            </a:r>
          </a:p>
          <a:p>
            <a:pPr algn="ctr"/>
            <a:r>
              <a:rPr lang="en-US" b="1" dirty="0"/>
              <a:t>(if designed)</a:t>
            </a:r>
            <a:endParaRPr lang="en-IN" sz="2800" b="1" dirty="0"/>
          </a:p>
        </p:txBody>
      </p:sp>
      <p:pic>
        <p:nvPicPr>
          <p:cNvPr id="15" name="Picture 14" descr="logo new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183" t="7286" r="23434" b="26038"/>
          <a:stretch>
            <a:fillRect/>
          </a:stretch>
        </p:blipFill>
        <p:spPr>
          <a:xfrm>
            <a:off x="7904302" y="318067"/>
            <a:ext cx="951702" cy="10005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1975480"/>
            <a:ext cx="73121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/>
              <a:t>Elevator pitch</a:t>
            </a:r>
          </a:p>
          <a:p>
            <a:endParaRPr lang="en-IN" sz="2400" dirty="0">
              <a:solidFill>
                <a:srgbClr val="336600"/>
              </a:solidFill>
            </a:endParaRPr>
          </a:p>
          <a:p>
            <a:endParaRPr lang="en-IN" sz="2400" dirty="0">
              <a:solidFill>
                <a:srgbClr val="336600"/>
              </a:solidFill>
            </a:endParaRPr>
          </a:p>
          <a:p>
            <a:r>
              <a:rPr lang="en-IN" sz="2400" b="1" dirty="0">
                <a:solidFill>
                  <a:srgbClr val="008000"/>
                </a:solidFill>
              </a:rPr>
              <a:t>Describe the 1. Product, 2. Process and/or 3. Service</a:t>
            </a:r>
          </a:p>
          <a:p>
            <a:pPr marL="457200" indent="-457200"/>
            <a:r>
              <a:rPr lang="en-IN" sz="2400" b="1" dirty="0">
                <a:solidFill>
                  <a:srgbClr val="008000"/>
                </a:solidFill>
              </a:rPr>
              <a:t> </a:t>
            </a:r>
          </a:p>
          <a:p>
            <a:pPr marL="457200" indent="-457200"/>
            <a:endParaRPr lang="en-IN" sz="2400" b="1" dirty="0">
              <a:solidFill>
                <a:srgbClr val="008000"/>
              </a:solidFill>
            </a:endParaRPr>
          </a:p>
          <a:p>
            <a:pPr marL="457200" indent="-457200"/>
            <a:r>
              <a:rPr lang="en-IN" sz="2400" b="1" dirty="0">
                <a:solidFill>
                  <a:srgbClr val="008000"/>
                </a:solidFill>
              </a:rPr>
              <a:t>How you are connected with business/ idea?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567149"/>
            <a:ext cx="3672408" cy="400099"/>
          </a:xfrm>
        </p:spPr>
        <p:txBody>
          <a:bodyPr wrap="square">
            <a:spAutoFit/>
          </a:bodyPr>
          <a:lstStyle/>
          <a:p>
            <a:pPr algn="l"/>
            <a:r>
              <a:rPr lang="en-US" sz="2000" b="1" dirty="0"/>
              <a:t>Team &amp; Key Advisors/Mentors</a:t>
            </a:r>
            <a:endParaRPr lang="en-IN" sz="2000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866028"/>
              </p:ext>
            </p:extLst>
          </p:nvPr>
        </p:nvGraphicFramePr>
        <p:xfrm>
          <a:off x="457200" y="1714488"/>
          <a:ext cx="8294998" cy="41762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1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9364"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Proposed/ Designation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Qualifications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Experience Summary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Key Skills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CXO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Advisor</a:t>
                      </a:r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9" marR="6858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594508"/>
            <a:ext cx="3106688" cy="461655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Problem/ Opportunity 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61" y="2117746"/>
            <a:ext cx="8401640" cy="3914918"/>
          </a:xfrm>
        </p:spPr>
        <p:txBody>
          <a:bodyPr vert="horz" lIns="0" tIns="0" rIns="0" bIns="0" rtlCol="0">
            <a:spAutoFit/>
          </a:bodyPr>
          <a:lstStyle/>
          <a:p>
            <a:pPr>
              <a:buNone/>
            </a:pPr>
            <a:r>
              <a:rPr lang="en-US" sz="1800" b="1" dirty="0"/>
              <a:t>Problem(s) solving through Start-up</a:t>
            </a:r>
          </a:p>
          <a:p>
            <a:pPr>
              <a:buNone/>
            </a:pPr>
            <a:r>
              <a:rPr lang="en-US" sz="1800" b="1" dirty="0">
                <a:solidFill>
                  <a:srgbClr val="008000"/>
                </a:solidFill>
              </a:rPr>
              <a:t>     </a:t>
            </a:r>
          </a:p>
          <a:p>
            <a:pPr>
              <a:buNone/>
            </a:pPr>
            <a:r>
              <a:rPr lang="en-US" sz="1800" b="1" i="1" dirty="0">
                <a:solidFill>
                  <a:srgbClr val="008000"/>
                </a:solidFill>
              </a:rPr>
              <a:t>What are the top problems you are trying to solve for your customers/new opportunity that you have identified? </a:t>
            </a:r>
          </a:p>
          <a:p>
            <a:pPr>
              <a:buNone/>
            </a:pPr>
            <a:endParaRPr lang="en-US" sz="1800" b="1" i="1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1800" b="1" dirty="0"/>
              <a:t>Solutions available in the Market</a:t>
            </a:r>
          </a:p>
          <a:p>
            <a:pPr>
              <a:buNone/>
            </a:pPr>
            <a:r>
              <a:rPr lang="en-US" sz="1800" b="1" i="1" dirty="0">
                <a:solidFill>
                  <a:srgbClr val="008000"/>
                </a:solidFill>
              </a:rPr>
              <a:t>What are the existing alternatives to address the problem? Identify the main competition and their limitations</a:t>
            </a:r>
            <a:r>
              <a:rPr lang="en-US" sz="1800" b="1" dirty="0">
                <a:solidFill>
                  <a:srgbClr val="008000"/>
                </a:solidFill>
              </a:rPr>
              <a:t>.</a:t>
            </a:r>
          </a:p>
          <a:p>
            <a:pPr>
              <a:buNone/>
            </a:pPr>
            <a:endParaRPr lang="en-US" sz="1800" b="1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1800" b="1" dirty="0"/>
              <a:t>What is </a:t>
            </a:r>
            <a:r>
              <a:rPr lang="en-US" sz="1800" b="1" u="sng" dirty="0"/>
              <a:t>YOUR</a:t>
            </a:r>
            <a:r>
              <a:rPr lang="en-US" sz="1800" b="1" dirty="0"/>
              <a:t> solution/ technology?</a:t>
            </a:r>
          </a:p>
          <a:p>
            <a:pPr>
              <a:buNone/>
            </a:pPr>
            <a:endParaRPr lang="en-US" sz="1800" b="1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1800" b="1" i="1" dirty="0">
                <a:solidFill>
                  <a:srgbClr val="008000"/>
                </a:solidFill>
              </a:rPr>
              <a:t>List down top features of your solution that will address the problems you have listed</a:t>
            </a:r>
            <a:endParaRPr lang="en-IN" sz="1800" b="1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532" y="499181"/>
            <a:ext cx="5338936" cy="461655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Current Status/ Stage of the start-up</a:t>
            </a:r>
            <a:endParaRPr lang="en-IN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1712900"/>
            <a:ext cx="691428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Start-up Stage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AutoNum type="arabicParenR"/>
            </a:pPr>
            <a:r>
              <a:rPr lang="en-US" sz="2000" b="1" dirty="0">
                <a:solidFill>
                  <a:srgbClr val="008000"/>
                </a:solidFill>
              </a:rPr>
              <a:t>Idea</a:t>
            </a:r>
          </a:p>
          <a:p>
            <a:pPr marL="457200" indent="-457200">
              <a:buAutoNum type="arabicParenR"/>
            </a:pPr>
            <a:r>
              <a:rPr lang="en-US" sz="2000" b="1" dirty="0">
                <a:solidFill>
                  <a:srgbClr val="008000"/>
                </a:solidFill>
              </a:rPr>
              <a:t>Prototype</a:t>
            </a:r>
          </a:p>
          <a:p>
            <a:pPr marL="457200" indent="-457200">
              <a:buAutoNum type="arabicParenR"/>
            </a:pPr>
            <a:r>
              <a:rPr lang="en-US" sz="2000" b="1" dirty="0">
                <a:solidFill>
                  <a:srgbClr val="008000"/>
                </a:solidFill>
              </a:rPr>
              <a:t>MVP Ready</a:t>
            </a:r>
          </a:p>
          <a:p>
            <a:pPr marL="457200" indent="-457200">
              <a:buAutoNum type="arabicParenR"/>
            </a:pPr>
            <a:r>
              <a:rPr lang="en-US" sz="2000" b="1" dirty="0">
                <a:solidFill>
                  <a:srgbClr val="008000"/>
                </a:solidFill>
              </a:rPr>
              <a:t>Revenue Generating	</a:t>
            </a:r>
          </a:p>
          <a:p>
            <a:pPr marL="457200" indent="-457200">
              <a:buAutoNum type="arabicParenR"/>
            </a:pPr>
            <a:r>
              <a:rPr lang="en-US" sz="2000" b="1" dirty="0">
                <a:solidFill>
                  <a:srgbClr val="008000"/>
                </a:solidFill>
              </a:rPr>
              <a:t>Investment (Stages ?)</a:t>
            </a:r>
          </a:p>
          <a:p>
            <a:endParaRPr lang="en-US" sz="1600" b="1" i="1" dirty="0"/>
          </a:p>
          <a:p>
            <a:endParaRPr lang="en-US" sz="1600" b="1" i="1" dirty="0"/>
          </a:p>
          <a:p>
            <a:endParaRPr lang="en-US" sz="1600" b="1" i="1" dirty="0"/>
          </a:p>
          <a:p>
            <a:r>
              <a:rPr lang="en-US" sz="1600" b="1" i="1" dirty="0"/>
              <a:t>Mention about the current status of your startup/ technology/ product. If more than one stage, as mentioned above; state hybrid positioning.</a:t>
            </a:r>
            <a:endParaRPr lang="en-IN" sz="1600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437"/>
            <a:ext cx="8329642" cy="4401205"/>
          </a:xfrm>
        </p:spPr>
        <p:txBody>
          <a:bodyPr wrap="square">
            <a:spAutoFit/>
          </a:bodyPr>
          <a:lstStyle/>
          <a:p>
            <a:pPr algn="l"/>
            <a:r>
              <a:rPr lang="en-US" sz="2000" b="1" u="sng" dirty="0">
                <a:latin typeface="+mn-lt"/>
              </a:rPr>
              <a:t>Unique Value proposition and/ </a:t>
            </a:r>
            <a:r>
              <a:rPr lang="en-US" sz="2000" b="1" u="sng">
                <a:latin typeface="+mn-lt"/>
              </a:rPr>
              <a:t>Underlying Magic or </a:t>
            </a:r>
            <a:r>
              <a:rPr lang="en-US" sz="2000" b="1" u="sng" dirty="0">
                <a:latin typeface="+mn-lt"/>
              </a:rPr>
              <a:t>WoW Factor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b="1" i="1" dirty="0">
                <a:solidFill>
                  <a:srgbClr val="008000"/>
                </a:solidFill>
                <a:latin typeface="+mn-lt"/>
              </a:rPr>
              <a:t>What are the key benefits your product/service will provide to customers?</a:t>
            </a:r>
            <a:br>
              <a:rPr lang="en-US" sz="2000" i="1" dirty="0">
                <a:solidFill>
                  <a:srgbClr val="336600"/>
                </a:solidFill>
                <a:latin typeface="+mn-lt"/>
              </a:rPr>
            </a:br>
            <a:br>
              <a:rPr lang="en-US" sz="2000" i="1" dirty="0">
                <a:solidFill>
                  <a:srgbClr val="336600"/>
                </a:solidFill>
                <a:latin typeface="+mn-lt"/>
              </a:rPr>
            </a:br>
            <a:br>
              <a:rPr lang="en-US" sz="2000" i="1" dirty="0">
                <a:solidFill>
                  <a:srgbClr val="336600"/>
                </a:solidFill>
                <a:latin typeface="+mn-lt"/>
              </a:rPr>
            </a:br>
            <a:r>
              <a:rPr lang="en-US" sz="2000" b="1" u="sng" dirty="0">
                <a:latin typeface="+mn-lt"/>
              </a:rPr>
              <a:t>Competitive Advantage</a:t>
            </a:r>
            <a:r>
              <a:rPr lang="en-US" sz="2000" b="1" dirty="0">
                <a:latin typeface="+mn-lt"/>
              </a:rPr>
              <a:t> (mainly cost advantage vs. differentiation)</a:t>
            </a:r>
            <a:br>
              <a:rPr lang="en-US" sz="2000" dirty="0">
                <a:latin typeface="+mn-lt"/>
              </a:rPr>
            </a:br>
            <a:br>
              <a:rPr lang="en-IN" sz="2000" dirty="0">
                <a:latin typeface="+mn-lt"/>
              </a:rPr>
            </a:br>
            <a:r>
              <a:rPr lang="en-IN" sz="2000" b="1" i="1" dirty="0">
                <a:solidFill>
                  <a:srgbClr val="008000"/>
                </a:solidFill>
                <a:latin typeface="+mn-lt"/>
              </a:rPr>
              <a:t>Competitive Advantages [Gain – Maintain – Exploit]</a:t>
            </a:r>
            <a:br>
              <a:rPr lang="en-IN" sz="2000" b="1" dirty="0">
                <a:solidFill>
                  <a:srgbClr val="008000"/>
                </a:solidFill>
                <a:latin typeface="+mn-lt"/>
              </a:rPr>
            </a:br>
            <a:r>
              <a:rPr lang="en-US" sz="2000" b="1" i="1" dirty="0">
                <a:solidFill>
                  <a:srgbClr val="008000"/>
                </a:solidFill>
                <a:latin typeface="+mn-lt"/>
              </a:rPr>
              <a:t>Why customers will buy your product?</a:t>
            </a:r>
            <a:br>
              <a:rPr lang="en-US" sz="2000" i="1" dirty="0">
                <a:solidFill>
                  <a:srgbClr val="336600"/>
                </a:solidFill>
                <a:latin typeface="+mn-lt"/>
              </a:rPr>
            </a:br>
            <a:br>
              <a:rPr lang="en-US" sz="2000" i="1" dirty="0">
                <a:solidFill>
                  <a:srgbClr val="336600"/>
                </a:solidFill>
                <a:latin typeface="+mn-lt"/>
              </a:rPr>
            </a:br>
            <a:br>
              <a:rPr lang="en-US" sz="2000" i="1" dirty="0">
                <a:solidFill>
                  <a:srgbClr val="336600"/>
                </a:solidFill>
                <a:latin typeface="+mn-lt"/>
              </a:rPr>
            </a:br>
            <a:r>
              <a:rPr lang="en-US" sz="2000" b="1" u="sng" dirty="0">
                <a:latin typeface="+mn-lt"/>
              </a:rPr>
              <a:t>Awards/ Recognition Received</a:t>
            </a:r>
            <a:br>
              <a:rPr lang="en-US" sz="2000" dirty="0">
                <a:latin typeface="+mn-lt"/>
              </a:rPr>
            </a:br>
            <a:br>
              <a:rPr lang="en-IN" sz="2000" dirty="0">
                <a:latin typeface="+mn-lt"/>
              </a:rPr>
            </a:br>
            <a:r>
              <a:rPr lang="en-US" sz="2000" b="1" i="1" dirty="0">
                <a:solidFill>
                  <a:srgbClr val="008000"/>
                </a:solidFill>
                <a:latin typeface="+mn-lt"/>
              </a:rPr>
              <a:t>Awards and recognition received from Government/ Reputed Organizations</a:t>
            </a:r>
            <a:endParaRPr lang="en-IN" sz="20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9594" y="1772816"/>
            <a:ext cx="73711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Revenue Streams/ Model</a:t>
            </a:r>
            <a:endParaRPr lang="en-US" sz="2400" dirty="0"/>
          </a:p>
          <a:p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b="1" dirty="0">
                <a:solidFill>
                  <a:srgbClr val="008000"/>
                </a:solidFill>
              </a:rPr>
              <a:t>How are you or going to make your money?  Mention all the channels (Present – Future)</a:t>
            </a:r>
          </a:p>
          <a:p>
            <a:endParaRPr lang="en-US" sz="2400" b="1" dirty="0">
              <a:solidFill>
                <a:srgbClr val="008000"/>
              </a:solidFill>
            </a:endParaRPr>
          </a:p>
          <a:p>
            <a:endParaRPr lang="en-US" sz="2400" b="1" dirty="0">
              <a:solidFill>
                <a:srgbClr val="008000"/>
              </a:solidFill>
            </a:endParaRPr>
          </a:p>
          <a:p>
            <a:r>
              <a:rPr lang="en-US" sz="2400" b="1" dirty="0">
                <a:solidFill>
                  <a:srgbClr val="008000"/>
                </a:solidFill>
              </a:rPr>
              <a:t>Link to customer segments &amp; value propositions.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620688"/>
            <a:ext cx="3200399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24 month plan</a:t>
            </a:r>
            <a:endParaRPr lang="en-IN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467546" y="2677622"/>
            <a:ext cx="80513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1163" lvl="1"/>
            <a:r>
              <a:rPr lang="en-IN" sz="2400" b="1" dirty="0">
                <a:solidFill>
                  <a:srgbClr val="008000"/>
                </a:solidFill>
              </a:rPr>
              <a:t>Break down your key metrics in 24 months plan</a:t>
            </a:r>
          </a:p>
          <a:p>
            <a:pPr marL="201163" lvl="1"/>
            <a:r>
              <a:rPr lang="en-IN" sz="2400" b="1" dirty="0">
                <a:solidFill>
                  <a:srgbClr val="008000"/>
                </a:solidFill>
              </a:rPr>
              <a:t>Current stage of product development &amp; plan for next 24 months, along with milestones targeted.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505" y="764704"/>
            <a:ext cx="7500990" cy="461655"/>
          </a:xfr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Expectations from Anveshan Foundation</a:t>
            </a:r>
            <a:endParaRPr lang="en-IN" sz="20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E1F9-D8E1-4D96-9AD2-D67A7DFB510C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367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Team &amp; Key Advisors/Mentors</vt:lpstr>
      <vt:lpstr>Problem/ Opportunity </vt:lpstr>
      <vt:lpstr>Current Status/ Stage of the start-up</vt:lpstr>
      <vt:lpstr>Unique Value proposition and/ Underlying Magic or WoW Factor  What are the key benefits your product/service will provide to customers?   Competitive Advantage (mainly cost advantage vs. differentiation)  Competitive Advantages [Gain – Maintain – Exploit] Why customers will buy your product?   Awards/ Recognition Received  Awards and recognition received from Government/ Reputed Organizations</vt:lpstr>
      <vt:lpstr>PowerPoint Presentation</vt:lpstr>
      <vt:lpstr>24 month plan</vt:lpstr>
      <vt:lpstr>Expectations from Anveshan Foundation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Dr.V K Arora</dc:creator>
  <cp:keywords>Dr V K Arora</cp:keywords>
  <cp:lastModifiedBy>Vijay K Arora</cp:lastModifiedBy>
  <cp:revision>35</cp:revision>
  <dcterms:created xsi:type="dcterms:W3CDTF">2017-08-29T07:39:19Z</dcterms:created>
  <dcterms:modified xsi:type="dcterms:W3CDTF">2021-08-25T15:33:27Z</dcterms:modified>
</cp:coreProperties>
</file>